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78" r:id="rId1"/>
  </p:sldMasterIdLst>
  <p:notesMasterIdLst>
    <p:notesMasterId r:id="rId22"/>
  </p:notesMasterIdLst>
  <p:sldIdLst>
    <p:sldId id="300" r:id="rId2"/>
    <p:sldId id="299" r:id="rId3"/>
    <p:sldId id="301" r:id="rId4"/>
    <p:sldId id="317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3" r:id="rId15"/>
    <p:sldId id="315" r:id="rId16"/>
    <p:sldId id="318" r:id="rId17"/>
    <p:sldId id="319" r:id="rId18"/>
    <p:sldId id="316" r:id="rId19"/>
    <p:sldId id="302" r:id="rId20"/>
    <p:sldId id="312" r:id="rId21"/>
  </p:sldIdLst>
  <p:sldSz cx="12192000" cy="6858000"/>
  <p:notesSz cx="6858000" cy="9144000"/>
  <p:embeddedFontLst>
    <p:embeddedFont>
      <p:font typeface="Aharoni" panose="02010803020104030203" pitchFamily="2" charset="-79"/>
      <p:bold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Garamond" panose="02020404030301010803" pitchFamily="18" charset="0"/>
      <p:regular r:id="rId28"/>
      <p:bold r:id="rId29"/>
      <p:italic r:id="rId30"/>
    </p:embeddedFont>
    <p:embeddedFont>
      <p:font typeface="Raleway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16" y="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44051A-D9C5-42E6-B72B-A564332BADAC}" type="doc">
      <dgm:prSet loTypeId="urn:microsoft.com/office/officeart/2005/8/layout/vProcess5" loCatId="process" qsTypeId="urn:microsoft.com/office/officeart/2005/8/quickstyle/3d3" qsCatId="3D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01617769-4478-4B8B-B019-0FEBF79D54C5}">
      <dgm:prSet phldrT="[Text]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Understanding the Data</a:t>
          </a:r>
          <a:endParaRPr lang="en-IN" dirty="0"/>
        </a:p>
      </dgm:t>
    </dgm:pt>
    <dgm:pt modelId="{034956E2-7F19-4B1A-942B-DC91422FAA31}" type="parTrans" cxnId="{56CC73CA-F5A9-4423-8844-4403E217AC8B}">
      <dgm:prSet/>
      <dgm:spPr/>
      <dgm:t>
        <a:bodyPr/>
        <a:lstStyle/>
        <a:p>
          <a:endParaRPr lang="en-IN"/>
        </a:p>
      </dgm:t>
    </dgm:pt>
    <dgm:pt modelId="{14CB3914-3FE0-4876-BF02-CD7750BF3F12}" type="sibTrans" cxnId="{56CC73CA-F5A9-4423-8844-4403E217AC8B}">
      <dgm:prSet/>
      <dgm:spPr/>
      <dgm:t>
        <a:bodyPr/>
        <a:lstStyle/>
        <a:p>
          <a:endParaRPr lang="en-IN"/>
        </a:p>
      </dgm:t>
    </dgm:pt>
    <dgm:pt modelId="{EEB95FA9-33E4-45F1-843D-D0333D6D50B7}">
      <dgm:prSet phldrT="[Text]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Cleaning the Data</a:t>
          </a:r>
          <a:endParaRPr lang="en-IN" dirty="0"/>
        </a:p>
      </dgm:t>
    </dgm:pt>
    <dgm:pt modelId="{0802040D-5AB0-492F-BA69-3E5500F14047}" type="parTrans" cxnId="{03FC4E4F-B700-411F-8917-11DD54BF4E22}">
      <dgm:prSet/>
      <dgm:spPr/>
      <dgm:t>
        <a:bodyPr/>
        <a:lstStyle/>
        <a:p>
          <a:endParaRPr lang="en-IN"/>
        </a:p>
      </dgm:t>
    </dgm:pt>
    <dgm:pt modelId="{4B575EB3-46A7-4D78-A9EA-B1E56DCF1178}" type="sibTrans" cxnId="{03FC4E4F-B700-411F-8917-11DD54BF4E22}">
      <dgm:prSet/>
      <dgm:spPr/>
      <dgm:t>
        <a:bodyPr/>
        <a:lstStyle/>
        <a:p>
          <a:endParaRPr lang="en-IN"/>
        </a:p>
      </dgm:t>
    </dgm:pt>
    <dgm:pt modelId="{48EE546A-79D7-4FE6-872C-7B7F8ED21063}">
      <dgm:prSet phldrT="[Text]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Exploring the Data</a:t>
          </a:r>
          <a:endParaRPr lang="en-IN" dirty="0"/>
        </a:p>
      </dgm:t>
    </dgm:pt>
    <dgm:pt modelId="{0E30D83F-2A6E-44BB-9A4B-051BD500F399}" type="parTrans" cxnId="{661BAF5D-D429-43BE-A50D-B9BAB38250E2}">
      <dgm:prSet/>
      <dgm:spPr/>
      <dgm:t>
        <a:bodyPr/>
        <a:lstStyle/>
        <a:p>
          <a:endParaRPr lang="en-IN"/>
        </a:p>
      </dgm:t>
    </dgm:pt>
    <dgm:pt modelId="{18F95139-EBBF-443B-9B7A-B7A2877CB458}" type="sibTrans" cxnId="{661BAF5D-D429-43BE-A50D-B9BAB38250E2}">
      <dgm:prSet/>
      <dgm:spPr/>
      <dgm:t>
        <a:bodyPr/>
        <a:lstStyle/>
        <a:p>
          <a:endParaRPr lang="en-IN"/>
        </a:p>
      </dgm:t>
    </dgm:pt>
    <dgm:pt modelId="{F6C32F7F-4377-42C5-BD87-E0AB6AC9E3A6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Deriving Key Insights</a:t>
          </a:r>
          <a:endParaRPr lang="en-IN" dirty="0"/>
        </a:p>
      </dgm:t>
    </dgm:pt>
    <dgm:pt modelId="{92D7F3A0-87EE-4B54-A70C-9F516E85B462}" type="parTrans" cxnId="{51E3DAE5-4DDD-4882-8B6D-CAEE255C64E1}">
      <dgm:prSet/>
      <dgm:spPr/>
      <dgm:t>
        <a:bodyPr/>
        <a:lstStyle/>
        <a:p>
          <a:endParaRPr lang="en-IN"/>
        </a:p>
      </dgm:t>
    </dgm:pt>
    <dgm:pt modelId="{D79EFCDD-3390-441A-BE89-E6F6F9CB982C}" type="sibTrans" cxnId="{51E3DAE5-4DDD-4882-8B6D-CAEE255C64E1}">
      <dgm:prSet/>
      <dgm:spPr/>
      <dgm:t>
        <a:bodyPr/>
        <a:lstStyle/>
        <a:p>
          <a:endParaRPr lang="en-IN"/>
        </a:p>
      </dgm:t>
    </dgm:pt>
    <dgm:pt modelId="{5319F906-C8ED-428B-9DBF-6C646BB59638}" type="pres">
      <dgm:prSet presAssocID="{1C44051A-D9C5-42E6-B72B-A564332BADAC}" presName="outerComposite" presStyleCnt="0">
        <dgm:presLayoutVars>
          <dgm:chMax val="5"/>
          <dgm:dir/>
          <dgm:resizeHandles val="exact"/>
        </dgm:presLayoutVars>
      </dgm:prSet>
      <dgm:spPr/>
    </dgm:pt>
    <dgm:pt modelId="{60DCD95E-CD9F-4DB2-8A18-142A58D999D9}" type="pres">
      <dgm:prSet presAssocID="{1C44051A-D9C5-42E6-B72B-A564332BADAC}" presName="dummyMaxCanvas" presStyleCnt="0">
        <dgm:presLayoutVars/>
      </dgm:prSet>
      <dgm:spPr/>
    </dgm:pt>
    <dgm:pt modelId="{FD4B4D7F-5FFA-4EC4-92C8-E396099790FC}" type="pres">
      <dgm:prSet presAssocID="{1C44051A-D9C5-42E6-B72B-A564332BADAC}" presName="FourNodes_1" presStyleLbl="node1" presStyleIdx="0" presStyleCnt="4">
        <dgm:presLayoutVars>
          <dgm:bulletEnabled val="1"/>
        </dgm:presLayoutVars>
      </dgm:prSet>
      <dgm:spPr/>
    </dgm:pt>
    <dgm:pt modelId="{C1630415-410F-4755-B0DB-3203220598A0}" type="pres">
      <dgm:prSet presAssocID="{1C44051A-D9C5-42E6-B72B-A564332BADAC}" presName="FourNodes_2" presStyleLbl="node1" presStyleIdx="1" presStyleCnt="4">
        <dgm:presLayoutVars>
          <dgm:bulletEnabled val="1"/>
        </dgm:presLayoutVars>
      </dgm:prSet>
      <dgm:spPr/>
    </dgm:pt>
    <dgm:pt modelId="{9181E0E2-FBDA-4ACE-8E7B-895FA8D18EC6}" type="pres">
      <dgm:prSet presAssocID="{1C44051A-D9C5-42E6-B72B-A564332BADAC}" presName="FourNodes_3" presStyleLbl="node1" presStyleIdx="2" presStyleCnt="4">
        <dgm:presLayoutVars>
          <dgm:bulletEnabled val="1"/>
        </dgm:presLayoutVars>
      </dgm:prSet>
      <dgm:spPr/>
    </dgm:pt>
    <dgm:pt modelId="{AC87FD2E-2BCC-47B3-BD42-E621932F42BF}" type="pres">
      <dgm:prSet presAssocID="{1C44051A-D9C5-42E6-B72B-A564332BADAC}" presName="FourNodes_4" presStyleLbl="node1" presStyleIdx="3" presStyleCnt="4">
        <dgm:presLayoutVars>
          <dgm:bulletEnabled val="1"/>
        </dgm:presLayoutVars>
      </dgm:prSet>
      <dgm:spPr/>
    </dgm:pt>
    <dgm:pt modelId="{6865C923-BB03-45BF-8340-1FFC116E665E}" type="pres">
      <dgm:prSet presAssocID="{1C44051A-D9C5-42E6-B72B-A564332BADAC}" presName="FourConn_1-2" presStyleLbl="fgAccFollowNode1" presStyleIdx="0" presStyleCnt="3">
        <dgm:presLayoutVars>
          <dgm:bulletEnabled val="1"/>
        </dgm:presLayoutVars>
      </dgm:prSet>
      <dgm:spPr/>
    </dgm:pt>
    <dgm:pt modelId="{05731F84-B8B9-42D3-A05B-E5D9DD27FF32}" type="pres">
      <dgm:prSet presAssocID="{1C44051A-D9C5-42E6-B72B-A564332BADAC}" presName="FourConn_2-3" presStyleLbl="fgAccFollowNode1" presStyleIdx="1" presStyleCnt="3">
        <dgm:presLayoutVars>
          <dgm:bulletEnabled val="1"/>
        </dgm:presLayoutVars>
      </dgm:prSet>
      <dgm:spPr/>
    </dgm:pt>
    <dgm:pt modelId="{739CEF66-F8A3-4077-B1D5-C945F7FB9C26}" type="pres">
      <dgm:prSet presAssocID="{1C44051A-D9C5-42E6-B72B-A564332BADAC}" presName="FourConn_3-4" presStyleLbl="fgAccFollowNode1" presStyleIdx="2" presStyleCnt="3">
        <dgm:presLayoutVars>
          <dgm:bulletEnabled val="1"/>
        </dgm:presLayoutVars>
      </dgm:prSet>
      <dgm:spPr/>
    </dgm:pt>
    <dgm:pt modelId="{4D4FD428-5A9A-4ED8-8067-7502CA2BEF69}" type="pres">
      <dgm:prSet presAssocID="{1C44051A-D9C5-42E6-B72B-A564332BADAC}" presName="FourNodes_1_text" presStyleLbl="node1" presStyleIdx="3" presStyleCnt="4">
        <dgm:presLayoutVars>
          <dgm:bulletEnabled val="1"/>
        </dgm:presLayoutVars>
      </dgm:prSet>
      <dgm:spPr/>
    </dgm:pt>
    <dgm:pt modelId="{82490460-85ED-4ED8-9ECF-BC1F15F4F5A6}" type="pres">
      <dgm:prSet presAssocID="{1C44051A-D9C5-42E6-B72B-A564332BADAC}" presName="FourNodes_2_text" presStyleLbl="node1" presStyleIdx="3" presStyleCnt="4">
        <dgm:presLayoutVars>
          <dgm:bulletEnabled val="1"/>
        </dgm:presLayoutVars>
      </dgm:prSet>
      <dgm:spPr/>
    </dgm:pt>
    <dgm:pt modelId="{CF239307-7947-40EE-B574-FA14E9B72826}" type="pres">
      <dgm:prSet presAssocID="{1C44051A-D9C5-42E6-B72B-A564332BADAC}" presName="FourNodes_3_text" presStyleLbl="node1" presStyleIdx="3" presStyleCnt="4">
        <dgm:presLayoutVars>
          <dgm:bulletEnabled val="1"/>
        </dgm:presLayoutVars>
      </dgm:prSet>
      <dgm:spPr/>
    </dgm:pt>
    <dgm:pt modelId="{C75ACB31-DF9E-4129-A5DF-6E3CED3955EA}" type="pres">
      <dgm:prSet presAssocID="{1C44051A-D9C5-42E6-B72B-A564332BADA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0F7B131-C221-49C4-8BF2-6FFB29A6D363}" type="presOf" srcId="{EEB95FA9-33E4-45F1-843D-D0333D6D50B7}" destId="{C1630415-410F-4755-B0DB-3203220598A0}" srcOrd="0" destOrd="0" presId="urn:microsoft.com/office/officeart/2005/8/layout/vProcess5"/>
    <dgm:cxn modelId="{2D63D533-C13F-41C2-9654-3C5D5A11CE52}" type="presOf" srcId="{01617769-4478-4B8B-B019-0FEBF79D54C5}" destId="{4D4FD428-5A9A-4ED8-8067-7502CA2BEF69}" srcOrd="1" destOrd="0" presId="urn:microsoft.com/office/officeart/2005/8/layout/vProcess5"/>
    <dgm:cxn modelId="{661BAF5D-D429-43BE-A50D-B9BAB38250E2}" srcId="{1C44051A-D9C5-42E6-B72B-A564332BADAC}" destId="{48EE546A-79D7-4FE6-872C-7B7F8ED21063}" srcOrd="2" destOrd="0" parTransId="{0E30D83F-2A6E-44BB-9A4B-051BD500F399}" sibTransId="{18F95139-EBBF-443B-9B7A-B7A2877CB458}"/>
    <dgm:cxn modelId="{9C0FB044-BBDA-403E-9509-3C88E72FB83F}" type="presOf" srcId="{1C44051A-D9C5-42E6-B72B-A564332BADAC}" destId="{5319F906-C8ED-428B-9DBF-6C646BB59638}" srcOrd="0" destOrd="0" presId="urn:microsoft.com/office/officeart/2005/8/layout/vProcess5"/>
    <dgm:cxn modelId="{D0BD286C-7833-4E6E-977C-64BDDFF65A4F}" type="presOf" srcId="{F6C32F7F-4377-42C5-BD87-E0AB6AC9E3A6}" destId="{AC87FD2E-2BCC-47B3-BD42-E621932F42BF}" srcOrd="0" destOrd="0" presId="urn:microsoft.com/office/officeart/2005/8/layout/vProcess5"/>
    <dgm:cxn modelId="{03FC4E4F-B700-411F-8917-11DD54BF4E22}" srcId="{1C44051A-D9C5-42E6-B72B-A564332BADAC}" destId="{EEB95FA9-33E4-45F1-843D-D0333D6D50B7}" srcOrd="1" destOrd="0" parTransId="{0802040D-5AB0-492F-BA69-3E5500F14047}" sibTransId="{4B575EB3-46A7-4D78-A9EA-B1E56DCF1178}"/>
    <dgm:cxn modelId="{CA0FB771-F783-470C-AFE5-25E9E4B412C5}" type="presOf" srcId="{01617769-4478-4B8B-B019-0FEBF79D54C5}" destId="{FD4B4D7F-5FFA-4EC4-92C8-E396099790FC}" srcOrd="0" destOrd="0" presId="urn:microsoft.com/office/officeart/2005/8/layout/vProcess5"/>
    <dgm:cxn modelId="{27052358-0B71-43ED-A7E5-7B9425C9D0C3}" type="presOf" srcId="{4B575EB3-46A7-4D78-A9EA-B1E56DCF1178}" destId="{05731F84-B8B9-42D3-A05B-E5D9DD27FF32}" srcOrd="0" destOrd="0" presId="urn:microsoft.com/office/officeart/2005/8/layout/vProcess5"/>
    <dgm:cxn modelId="{6EFF6D80-011E-4CF6-85FF-F537216E8E93}" type="presOf" srcId="{48EE546A-79D7-4FE6-872C-7B7F8ED21063}" destId="{CF239307-7947-40EE-B574-FA14E9B72826}" srcOrd="1" destOrd="0" presId="urn:microsoft.com/office/officeart/2005/8/layout/vProcess5"/>
    <dgm:cxn modelId="{C29BDA84-7FEE-45F8-A4C0-55D3EABDB050}" type="presOf" srcId="{F6C32F7F-4377-42C5-BD87-E0AB6AC9E3A6}" destId="{C75ACB31-DF9E-4129-A5DF-6E3CED3955EA}" srcOrd="1" destOrd="0" presId="urn:microsoft.com/office/officeart/2005/8/layout/vProcess5"/>
    <dgm:cxn modelId="{2C57088A-9B7A-425F-907F-D95B9AC48084}" type="presOf" srcId="{EEB95FA9-33E4-45F1-843D-D0333D6D50B7}" destId="{82490460-85ED-4ED8-9ECF-BC1F15F4F5A6}" srcOrd="1" destOrd="0" presId="urn:microsoft.com/office/officeart/2005/8/layout/vProcess5"/>
    <dgm:cxn modelId="{DA9CFD8D-2432-4BC9-A9CD-3BE34D5D13DD}" type="presOf" srcId="{48EE546A-79D7-4FE6-872C-7B7F8ED21063}" destId="{9181E0E2-FBDA-4ACE-8E7B-895FA8D18EC6}" srcOrd="0" destOrd="0" presId="urn:microsoft.com/office/officeart/2005/8/layout/vProcess5"/>
    <dgm:cxn modelId="{7B682C9F-F09C-43CE-AB33-322AEAC939C9}" type="presOf" srcId="{14CB3914-3FE0-4876-BF02-CD7750BF3F12}" destId="{6865C923-BB03-45BF-8340-1FFC116E665E}" srcOrd="0" destOrd="0" presId="urn:microsoft.com/office/officeart/2005/8/layout/vProcess5"/>
    <dgm:cxn modelId="{19FA17B1-D794-4CBC-BDD3-7EAE70F9983B}" type="presOf" srcId="{18F95139-EBBF-443B-9B7A-B7A2877CB458}" destId="{739CEF66-F8A3-4077-B1D5-C945F7FB9C26}" srcOrd="0" destOrd="0" presId="urn:microsoft.com/office/officeart/2005/8/layout/vProcess5"/>
    <dgm:cxn modelId="{56CC73CA-F5A9-4423-8844-4403E217AC8B}" srcId="{1C44051A-D9C5-42E6-B72B-A564332BADAC}" destId="{01617769-4478-4B8B-B019-0FEBF79D54C5}" srcOrd="0" destOrd="0" parTransId="{034956E2-7F19-4B1A-942B-DC91422FAA31}" sibTransId="{14CB3914-3FE0-4876-BF02-CD7750BF3F12}"/>
    <dgm:cxn modelId="{51E3DAE5-4DDD-4882-8B6D-CAEE255C64E1}" srcId="{1C44051A-D9C5-42E6-B72B-A564332BADAC}" destId="{F6C32F7F-4377-42C5-BD87-E0AB6AC9E3A6}" srcOrd="3" destOrd="0" parTransId="{92D7F3A0-87EE-4B54-A70C-9F516E85B462}" sibTransId="{D79EFCDD-3390-441A-BE89-E6F6F9CB982C}"/>
    <dgm:cxn modelId="{3C1D2EF1-667E-4C9A-AAE4-2AC1F1CB01B1}" type="presParOf" srcId="{5319F906-C8ED-428B-9DBF-6C646BB59638}" destId="{60DCD95E-CD9F-4DB2-8A18-142A58D999D9}" srcOrd="0" destOrd="0" presId="urn:microsoft.com/office/officeart/2005/8/layout/vProcess5"/>
    <dgm:cxn modelId="{6A997925-E56E-4D98-81D9-5F85E8228F6C}" type="presParOf" srcId="{5319F906-C8ED-428B-9DBF-6C646BB59638}" destId="{FD4B4D7F-5FFA-4EC4-92C8-E396099790FC}" srcOrd="1" destOrd="0" presId="urn:microsoft.com/office/officeart/2005/8/layout/vProcess5"/>
    <dgm:cxn modelId="{1DF60603-225C-479B-ADD8-0472D1542530}" type="presParOf" srcId="{5319F906-C8ED-428B-9DBF-6C646BB59638}" destId="{C1630415-410F-4755-B0DB-3203220598A0}" srcOrd="2" destOrd="0" presId="urn:microsoft.com/office/officeart/2005/8/layout/vProcess5"/>
    <dgm:cxn modelId="{2F0D62BD-E56A-44FC-92A5-A4FFE55722D0}" type="presParOf" srcId="{5319F906-C8ED-428B-9DBF-6C646BB59638}" destId="{9181E0E2-FBDA-4ACE-8E7B-895FA8D18EC6}" srcOrd="3" destOrd="0" presId="urn:microsoft.com/office/officeart/2005/8/layout/vProcess5"/>
    <dgm:cxn modelId="{D597AC39-970E-4191-9CEF-E08FD039B928}" type="presParOf" srcId="{5319F906-C8ED-428B-9DBF-6C646BB59638}" destId="{AC87FD2E-2BCC-47B3-BD42-E621932F42BF}" srcOrd="4" destOrd="0" presId="urn:microsoft.com/office/officeart/2005/8/layout/vProcess5"/>
    <dgm:cxn modelId="{45AEB8E4-3367-44F5-A839-467A09050815}" type="presParOf" srcId="{5319F906-C8ED-428B-9DBF-6C646BB59638}" destId="{6865C923-BB03-45BF-8340-1FFC116E665E}" srcOrd="5" destOrd="0" presId="urn:microsoft.com/office/officeart/2005/8/layout/vProcess5"/>
    <dgm:cxn modelId="{DF7E4732-0705-4D58-83CD-31BBF5056DF4}" type="presParOf" srcId="{5319F906-C8ED-428B-9DBF-6C646BB59638}" destId="{05731F84-B8B9-42D3-A05B-E5D9DD27FF32}" srcOrd="6" destOrd="0" presId="urn:microsoft.com/office/officeart/2005/8/layout/vProcess5"/>
    <dgm:cxn modelId="{95E1AADC-FDE9-4B17-8811-0E098F23728A}" type="presParOf" srcId="{5319F906-C8ED-428B-9DBF-6C646BB59638}" destId="{739CEF66-F8A3-4077-B1D5-C945F7FB9C26}" srcOrd="7" destOrd="0" presId="urn:microsoft.com/office/officeart/2005/8/layout/vProcess5"/>
    <dgm:cxn modelId="{2CF4A00A-1D83-4025-8BF9-38CC76515A18}" type="presParOf" srcId="{5319F906-C8ED-428B-9DBF-6C646BB59638}" destId="{4D4FD428-5A9A-4ED8-8067-7502CA2BEF69}" srcOrd="8" destOrd="0" presId="urn:microsoft.com/office/officeart/2005/8/layout/vProcess5"/>
    <dgm:cxn modelId="{46F6772C-302E-4DBE-AA0E-10D30E5A03EB}" type="presParOf" srcId="{5319F906-C8ED-428B-9DBF-6C646BB59638}" destId="{82490460-85ED-4ED8-9ECF-BC1F15F4F5A6}" srcOrd="9" destOrd="0" presId="urn:microsoft.com/office/officeart/2005/8/layout/vProcess5"/>
    <dgm:cxn modelId="{03191C2D-6965-4577-BF0D-83F93446DA78}" type="presParOf" srcId="{5319F906-C8ED-428B-9DBF-6C646BB59638}" destId="{CF239307-7947-40EE-B574-FA14E9B72826}" srcOrd="10" destOrd="0" presId="urn:microsoft.com/office/officeart/2005/8/layout/vProcess5"/>
    <dgm:cxn modelId="{EE2448ED-87B8-4F35-B93C-9FB4CC1497D4}" type="presParOf" srcId="{5319F906-C8ED-428B-9DBF-6C646BB59638}" destId="{C75ACB31-DF9E-4129-A5DF-6E3CED3955E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4B4D7F-5FFA-4EC4-92C8-E396099790FC}">
      <dsp:nvSpPr>
        <dsp:cNvPr id="0" name=""/>
        <dsp:cNvSpPr/>
      </dsp:nvSpPr>
      <dsp:spPr>
        <a:xfrm>
          <a:off x="0" y="0"/>
          <a:ext cx="8743406" cy="10883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tint val="60000"/>
                <a:satMod val="105000"/>
                <a:lumMod val="105000"/>
              </a:schemeClr>
            </a:gs>
            <a:gs pos="100000">
              <a:schemeClr val="accent2">
                <a:tint val="65000"/>
                <a:satMod val="100000"/>
                <a:lumMod val="100000"/>
              </a:schemeClr>
            </a:gs>
            <a:gs pos="100000">
              <a:schemeClr val="accent2">
                <a:tint val="70000"/>
                <a:satMod val="100000"/>
                <a:lumMod val="100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Understanding the Data</a:t>
          </a:r>
          <a:endParaRPr lang="en-IN" sz="4700" kern="1200" dirty="0"/>
        </a:p>
      </dsp:txBody>
      <dsp:txXfrm>
        <a:off x="31876" y="31876"/>
        <a:ext cx="7477039" cy="1024587"/>
      </dsp:txXfrm>
    </dsp:sp>
    <dsp:sp modelId="{C1630415-410F-4755-B0DB-3203220598A0}">
      <dsp:nvSpPr>
        <dsp:cNvPr id="0" name=""/>
        <dsp:cNvSpPr/>
      </dsp:nvSpPr>
      <dsp:spPr>
        <a:xfrm>
          <a:off x="732260" y="1286219"/>
          <a:ext cx="8743406" cy="10883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tint val="60000"/>
                <a:satMod val="105000"/>
                <a:lumMod val="105000"/>
              </a:schemeClr>
            </a:gs>
            <a:gs pos="100000">
              <a:schemeClr val="accent2">
                <a:tint val="65000"/>
                <a:satMod val="100000"/>
                <a:lumMod val="100000"/>
              </a:schemeClr>
            </a:gs>
            <a:gs pos="100000">
              <a:schemeClr val="accent2">
                <a:tint val="70000"/>
                <a:satMod val="100000"/>
                <a:lumMod val="100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Cleaning the Data</a:t>
          </a:r>
          <a:endParaRPr lang="en-IN" sz="4700" kern="1200" dirty="0"/>
        </a:p>
      </dsp:txBody>
      <dsp:txXfrm>
        <a:off x="764136" y="1318095"/>
        <a:ext cx="7239973" cy="1024587"/>
      </dsp:txXfrm>
    </dsp:sp>
    <dsp:sp modelId="{9181E0E2-FBDA-4ACE-8E7B-895FA8D18EC6}">
      <dsp:nvSpPr>
        <dsp:cNvPr id="0" name=""/>
        <dsp:cNvSpPr/>
      </dsp:nvSpPr>
      <dsp:spPr>
        <a:xfrm>
          <a:off x="1453591" y="2572438"/>
          <a:ext cx="8743406" cy="10883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tint val="60000"/>
                <a:satMod val="105000"/>
                <a:lumMod val="105000"/>
              </a:schemeClr>
            </a:gs>
            <a:gs pos="100000">
              <a:schemeClr val="accent2">
                <a:tint val="65000"/>
                <a:satMod val="100000"/>
                <a:lumMod val="100000"/>
              </a:schemeClr>
            </a:gs>
            <a:gs pos="100000">
              <a:schemeClr val="accent2">
                <a:tint val="70000"/>
                <a:satMod val="100000"/>
                <a:lumMod val="100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Exploring the Data</a:t>
          </a:r>
          <a:endParaRPr lang="en-IN" sz="4700" kern="1200" dirty="0"/>
        </a:p>
      </dsp:txBody>
      <dsp:txXfrm>
        <a:off x="1485467" y="2604314"/>
        <a:ext cx="7250902" cy="1024587"/>
      </dsp:txXfrm>
    </dsp:sp>
    <dsp:sp modelId="{AC87FD2E-2BCC-47B3-BD42-E621932F42BF}">
      <dsp:nvSpPr>
        <dsp:cNvPr id="0" name=""/>
        <dsp:cNvSpPr/>
      </dsp:nvSpPr>
      <dsp:spPr>
        <a:xfrm>
          <a:off x="2185851" y="3858658"/>
          <a:ext cx="8743406" cy="108833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2">
                <a:tint val="60000"/>
                <a:satMod val="105000"/>
                <a:lumMod val="105000"/>
              </a:schemeClr>
            </a:gs>
            <a:gs pos="100000">
              <a:schemeClr val="accent2">
                <a:tint val="65000"/>
                <a:satMod val="100000"/>
                <a:lumMod val="100000"/>
              </a:schemeClr>
            </a:gs>
            <a:gs pos="100000">
              <a:schemeClr val="accent2">
                <a:tint val="70000"/>
                <a:satMod val="100000"/>
                <a:lumMod val="100000"/>
              </a:schemeClr>
            </a:gs>
          </a:gsLst>
          <a:lin ang="5400000" scaled="0"/>
        </a:gradFill>
        <a:ln w="6350" cap="flat" cmpd="sng" algn="ctr">
          <a:solidFill>
            <a:schemeClr val="accent2"/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Deriving Key Insights</a:t>
          </a:r>
          <a:endParaRPr lang="en-IN" sz="4700" kern="1200" dirty="0"/>
        </a:p>
      </dsp:txBody>
      <dsp:txXfrm>
        <a:off x="2217727" y="3890534"/>
        <a:ext cx="7239973" cy="1024587"/>
      </dsp:txXfrm>
    </dsp:sp>
    <dsp:sp modelId="{6865C923-BB03-45BF-8340-1FFC116E665E}">
      <dsp:nvSpPr>
        <dsp:cNvPr id="0" name=""/>
        <dsp:cNvSpPr/>
      </dsp:nvSpPr>
      <dsp:spPr>
        <a:xfrm>
          <a:off x="8035985" y="833569"/>
          <a:ext cx="707420" cy="7074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/>
        </a:p>
      </dsp:txBody>
      <dsp:txXfrm>
        <a:off x="8195154" y="833569"/>
        <a:ext cx="389082" cy="532334"/>
      </dsp:txXfrm>
    </dsp:sp>
    <dsp:sp modelId="{05731F84-B8B9-42D3-A05B-E5D9DD27FF32}">
      <dsp:nvSpPr>
        <dsp:cNvPr id="0" name=""/>
        <dsp:cNvSpPr/>
      </dsp:nvSpPr>
      <dsp:spPr>
        <a:xfrm>
          <a:off x="8768245" y="2119788"/>
          <a:ext cx="707420" cy="7074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/>
        </a:p>
      </dsp:txBody>
      <dsp:txXfrm>
        <a:off x="8927414" y="2119788"/>
        <a:ext cx="389082" cy="532334"/>
      </dsp:txXfrm>
    </dsp:sp>
    <dsp:sp modelId="{739CEF66-F8A3-4077-B1D5-C945F7FB9C26}">
      <dsp:nvSpPr>
        <dsp:cNvPr id="0" name=""/>
        <dsp:cNvSpPr/>
      </dsp:nvSpPr>
      <dsp:spPr>
        <a:xfrm>
          <a:off x="9489577" y="3406008"/>
          <a:ext cx="707420" cy="70742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200" kern="1200"/>
        </a:p>
      </dsp:txBody>
      <dsp:txXfrm>
        <a:off x="9648746" y="3406008"/>
        <a:ext cx="389082" cy="5323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tmp>
</file>

<file path=ppt/media/image21.tmp>
</file>

<file path=ppt/media/image22.tmp>
</file>

<file path=ppt/media/image23.jpeg>
</file>

<file path=ppt/media/image24.jpg>
</file>

<file path=ppt/media/image25.jpg>
</file>

<file path=ppt/media/image26.png>
</file>

<file path=ppt/media/image27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451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7878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381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Blank">
  <p:cSld name="8_Blank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>
            <a:spLocks noGrp="1"/>
          </p:cNvSpPr>
          <p:nvPr>
            <p:ph type="pic" idx="2"/>
          </p:nvPr>
        </p:nvSpPr>
        <p:spPr>
          <a:xfrm>
            <a:off x="0" y="0"/>
            <a:ext cx="7200900" cy="6858000"/>
          </a:xfrm>
          <a:prstGeom prst="homePlate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0509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8_Blank">
  <p:cSld name="28_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>
            <a:spLocks noGrp="1"/>
          </p:cNvSpPr>
          <p:nvPr>
            <p:ph type="pic" idx="2"/>
          </p:nvPr>
        </p:nvSpPr>
        <p:spPr>
          <a:xfrm>
            <a:off x="7155543" y="1094392"/>
            <a:ext cx="5036457" cy="4669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76646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68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048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2384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033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905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38067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19631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97378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042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microsoft.com/office/2007/relationships/hdphoto" Target="../media/hdphoto8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" TargetMode="External"/><Relationship Id="rId2" Type="http://schemas.openxmlformats.org/officeDocument/2006/relationships/hyperlink" Target="http://www.wikipedia.com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analyticsvidya.com/" TargetMode="External"/><Relationship Id="rId4" Type="http://schemas.openxmlformats.org/officeDocument/2006/relationships/hyperlink" Target="http://www.kaggle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57;p197" descr="A close up of a sign">
            <a:extLst>
              <a:ext uri="{FF2B5EF4-FFF2-40B4-BE49-F238E27FC236}">
                <a16:creationId xmlns:a16="http://schemas.microsoft.com/office/drawing/2014/main" id="{7EBCE3C4-FBA1-173A-3FA0-E1009F204AA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t="7802" b="780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58;p197">
            <a:extLst>
              <a:ext uri="{FF2B5EF4-FFF2-40B4-BE49-F238E27FC236}">
                <a16:creationId xmlns:a16="http://schemas.microsoft.com/office/drawing/2014/main" id="{9F9B0924-F35D-913C-86C5-DAF6453E9708}"/>
              </a:ext>
            </a:extLst>
          </p:cNvPr>
          <p:cNvSpPr txBox="1"/>
          <p:nvPr/>
        </p:nvSpPr>
        <p:spPr>
          <a:xfrm>
            <a:off x="1185606" y="966065"/>
            <a:ext cx="7269901" cy="859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GB" sz="6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Crime Data Analysis</a:t>
            </a:r>
            <a:endParaRPr sz="60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959;p197">
            <a:extLst>
              <a:ext uri="{FF2B5EF4-FFF2-40B4-BE49-F238E27FC236}">
                <a16:creationId xmlns:a16="http://schemas.microsoft.com/office/drawing/2014/main" id="{D8129C18-BDBD-C3D5-FD55-662400262EEF}"/>
              </a:ext>
            </a:extLst>
          </p:cNvPr>
          <p:cNvSpPr txBox="1"/>
          <p:nvPr/>
        </p:nvSpPr>
        <p:spPr>
          <a:xfrm>
            <a:off x="1185607" y="1490732"/>
            <a:ext cx="475073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endParaRPr dirty="0"/>
          </a:p>
        </p:txBody>
      </p:sp>
      <p:sp>
        <p:nvSpPr>
          <p:cNvPr id="5" name="Google Shape;960;p197">
            <a:extLst>
              <a:ext uri="{FF2B5EF4-FFF2-40B4-BE49-F238E27FC236}">
                <a16:creationId xmlns:a16="http://schemas.microsoft.com/office/drawing/2014/main" id="{0FC704FA-4DAD-36A5-6C10-73F651DDE432}"/>
              </a:ext>
            </a:extLst>
          </p:cNvPr>
          <p:cNvSpPr/>
          <p:nvPr/>
        </p:nvSpPr>
        <p:spPr>
          <a:xfrm>
            <a:off x="1084943" y="1114496"/>
            <a:ext cx="100664" cy="71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Google Shape;961;p197" descr="Earth globe: Americas">
            <a:extLst>
              <a:ext uri="{FF2B5EF4-FFF2-40B4-BE49-F238E27FC236}">
                <a16:creationId xmlns:a16="http://schemas.microsoft.com/office/drawing/2014/main" id="{FF3B686D-3C23-64B0-84F3-3F50EA2D29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38806" y="179637"/>
            <a:ext cx="618470" cy="61847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983;p197">
            <a:extLst>
              <a:ext uri="{FF2B5EF4-FFF2-40B4-BE49-F238E27FC236}">
                <a16:creationId xmlns:a16="http://schemas.microsoft.com/office/drawing/2014/main" id="{6D2BF822-1B77-899B-00FB-DA25A31E438F}"/>
              </a:ext>
            </a:extLst>
          </p:cNvPr>
          <p:cNvSpPr txBox="1"/>
          <p:nvPr/>
        </p:nvSpPr>
        <p:spPr>
          <a:xfrm>
            <a:off x="8748626" y="5751946"/>
            <a:ext cx="2899415" cy="926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Ekansh Agnihotri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22/08/2024</a:t>
            </a:r>
          </a:p>
        </p:txBody>
      </p:sp>
    </p:spTree>
    <p:extLst>
      <p:ext uri="{BB962C8B-B14F-4D97-AF65-F5344CB8AC3E}">
        <p14:creationId xmlns:p14="http://schemas.microsoft.com/office/powerpoint/2010/main" val="40753229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685974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Objective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2"/>
            <a:ext cx="4919337" cy="5025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Is there any “Location Description” where the number of crimes is higher than expected? Come up with a table or visualization in which one can judge the frequency of crimes at each Location Description type.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It shows that the STREETS of Chicago are unsafe and most of the crimes occur here only.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Also, the data of APARTMENT cases are also shocking and security system should be improved.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Almost 48% of the total cases reported are of incidents happening on the STREETS &amp; APARTMENTS.</a:t>
            </a: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C6FA3F9-BEEB-024D-9E28-98859A232E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989" y="1473402"/>
            <a:ext cx="6104332" cy="40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84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7153661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Subjective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3"/>
            <a:ext cx="4919337" cy="410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Is there any month-wise change in crime rates? If not, what could be the mistake in that operation?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There is a drastic decrease in the number of crimes between the month of May &amp; June.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operation has generated positive results and there is decrease in the number of crimes in the second half of the year.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endParaRPr lang="en-US" sz="1800" u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7FEBC08-0CFA-4812-0411-C1F55CC30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989" y="1473403"/>
            <a:ext cx="6172947" cy="410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592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7153661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Subjective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3"/>
            <a:ext cx="4919337" cy="5112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Which localities experience higher crime rates, and what measures can we ensure to reduce these numbers? </a:t>
            </a:r>
            <a:endParaRPr lang="en-US" sz="1800" b="1" u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community area number 25, 8 &amp; 28 have recorded higher number of cases filed with maximum 808 cases in community area 25 according to the data. 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342900" indent="-34290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CCTV should be installed at regular intervals in the area.</a:t>
            </a:r>
          </a:p>
          <a:p>
            <a:pPr marL="342900" indent="-34290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Vigilant patrolling officers should be appointed frequently.</a:t>
            </a:r>
          </a:p>
          <a:p>
            <a:pPr marL="342900" indent="-34290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Strict punishments to the criminals to set an example.</a:t>
            </a:r>
            <a:endParaRPr lang="en-IN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u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u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D2A9260-0177-4AFB-8CAF-76F69F8EB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14" y="1473403"/>
            <a:ext cx="6307673" cy="419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601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7153661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Subjective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3"/>
            <a:ext cx="4919337" cy="5112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As per the previous reports, most domestic crimes do not result in arrest due to public hesitation and family pressure, is this trend also visible in our data?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 trend is clearly visible in our data because only 405 domestic crime cases led to an arrest out of the total domestic crime cases.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Awareness should be created among the people and encourage them to report a case.</a:t>
            </a:r>
            <a:endParaRPr lang="en-IN" sz="1800" dirty="0">
              <a:solidFill>
                <a:schemeClr val="tx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5EAB0AF-BD80-17D3-2DB6-0873AEE9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1627653"/>
            <a:ext cx="5896704" cy="368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67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960;p197">
            <a:extLst>
              <a:ext uri="{FF2B5EF4-FFF2-40B4-BE49-F238E27FC236}">
                <a16:creationId xmlns:a16="http://schemas.microsoft.com/office/drawing/2014/main" id="{789473BD-FEC0-DF07-1967-0AF3167F80DD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3" name="Google Shape;961;p197">
              <a:extLst>
                <a:ext uri="{FF2B5EF4-FFF2-40B4-BE49-F238E27FC236}">
                  <a16:creationId xmlns:a16="http://schemas.microsoft.com/office/drawing/2014/main" id="{8C6DD3CC-77FC-8CBE-5655-667C140D6042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62;p197">
              <a:extLst>
                <a:ext uri="{FF2B5EF4-FFF2-40B4-BE49-F238E27FC236}">
                  <a16:creationId xmlns:a16="http://schemas.microsoft.com/office/drawing/2014/main" id="{20CCDAC7-2739-F3B7-7977-D767359EDD5B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" name="Google Shape;963;p197">
              <a:extLst>
                <a:ext uri="{FF2B5EF4-FFF2-40B4-BE49-F238E27FC236}">
                  <a16:creationId xmlns:a16="http://schemas.microsoft.com/office/drawing/2014/main" id="{317BDF2F-A2CA-3717-1CE6-EAB78529F8FE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A2E3171-AC37-6356-12ED-922E8D9FA0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18" t="23810" r="21339" b="10035"/>
          <a:stretch/>
        </p:blipFill>
        <p:spPr>
          <a:xfrm>
            <a:off x="250371" y="250372"/>
            <a:ext cx="11734795" cy="636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10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960;p197">
            <a:extLst>
              <a:ext uri="{FF2B5EF4-FFF2-40B4-BE49-F238E27FC236}">
                <a16:creationId xmlns:a16="http://schemas.microsoft.com/office/drawing/2014/main" id="{72770BC5-CCE2-A714-1DDD-1988986785BA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3" name="Google Shape;961;p197">
              <a:extLst>
                <a:ext uri="{FF2B5EF4-FFF2-40B4-BE49-F238E27FC236}">
                  <a16:creationId xmlns:a16="http://schemas.microsoft.com/office/drawing/2014/main" id="{4FE57A52-0132-DF26-5782-293CE5254489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62;p197">
              <a:extLst>
                <a:ext uri="{FF2B5EF4-FFF2-40B4-BE49-F238E27FC236}">
                  <a16:creationId xmlns:a16="http://schemas.microsoft.com/office/drawing/2014/main" id="{053280B7-1634-3A56-F764-63C440B53EB6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" name="Google Shape;963;p197">
              <a:extLst>
                <a:ext uri="{FF2B5EF4-FFF2-40B4-BE49-F238E27FC236}">
                  <a16:creationId xmlns:a16="http://schemas.microsoft.com/office/drawing/2014/main" id="{690F48D2-3DDE-B971-C877-24EA5904045E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1BDAA8C-642D-611A-273C-A53049125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54" t="24151" r="21876" b="9863"/>
          <a:stretch/>
        </p:blipFill>
        <p:spPr>
          <a:xfrm>
            <a:off x="272144" y="239485"/>
            <a:ext cx="11670830" cy="636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88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960;p197">
            <a:extLst>
              <a:ext uri="{FF2B5EF4-FFF2-40B4-BE49-F238E27FC236}">
                <a16:creationId xmlns:a16="http://schemas.microsoft.com/office/drawing/2014/main" id="{72770BC5-CCE2-A714-1DDD-1988986785BA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3" name="Google Shape;961;p197">
              <a:extLst>
                <a:ext uri="{FF2B5EF4-FFF2-40B4-BE49-F238E27FC236}">
                  <a16:creationId xmlns:a16="http://schemas.microsoft.com/office/drawing/2014/main" id="{4FE57A52-0132-DF26-5782-293CE5254489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62;p197">
              <a:extLst>
                <a:ext uri="{FF2B5EF4-FFF2-40B4-BE49-F238E27FC236}">
                  <a16:creationId xmlns:a16="http://schemas.microsoft.com/office/drawing/2014/main" id="{053280B7-1634-3A56-F764-63C440B53EB6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" name="Google Shape;963;p197">
              <a:extLst>
                <a:ext uri="{FF2B5EF4-FFF2-40B4-BE49-F238E27FC236}">
                  <a16:creationId xmlns:a16="http://schemas.microsoft.com/office/drawing/2014/main" id="{690F48D2-3DDE-B971-C877-24EA5904045E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A97BAA1-BF32-03C1-4DA7-9B4D8F5D9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86" t="23980" r="21518" b="9864"/>
          <a:stretch/>
        </p:blipFill>
        <p:spPr>
          <a:xfrm>
            <a:off x="239486" y="239487"/>
            <a:ext cx="11702139" cy="638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1011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96;p199">
            <a:extLst>
              <a:ext uri="{FF2B5EF4-FFF2-40B4-BE49-F238E27FC236}">
                <a16:creationId xmlns:a16="http://schemas.microsoft.com/office/drawing/2014/main" id="{21B221EC-33BE-0910-0AA2-C92E43A90393}"/>
              </a:ext>
            </a:extLst>
          </p:cNvPr>
          <p:cNvSpPr txBox="1"/>
          <p:nvPr/>
        </p:nvSpPr>
        <p:spPr>
          <a:xfrm>
            <a:off x="799653" y="1443838"/>
            <a:ext cx="5612785" cy="4669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New improved security measures should be adopted mainly in the Apartments &amp; Streets.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CCTV cameras should be installed at hotspots to easily catch the culprits.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Emergency phone numbers should be started with immediate action.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Stricter punishments should be given to the culprits so as to create a sense of fear in the minds of criminals.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Self defense trainings should be provide to the people so that they can handle small situations.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aleway"/>
              </a:rPr>
              <a:t>Intelligence team should be alerted so as to catch culprits as soon as possible and decrease the pending case burden of the department.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aleway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5E5"/>
              </a:buClr>
              <a:buSzPts val="1800"/>
              <a:buFont typeface="+mj-lt"/>
              <a:buAutoNum type="arabicPeriod"/>
            </a:pPr>
            <a:endParaRPr lang="en-US" sz="1800" dirty="0">
              <a:solidFill>
                <a:srgbClr val="E5E5E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aleway"/>
            </a:endParaRPr>
          </a:p>
        </p:txBody>
      </p:sp>
      <p:pic>
        <p:nvPicPr>
          <p:cNvPr id="3" name="Picture 4" descr="cottonbro studio">
            <a:extLst>
              <a:ext uri="{FF2B5EF4-FFF2-40B4-BE49-F238E27FC236}">
                <a16:creationId xmlns:a16="http://schemas.microsoft.com/office/drawing/2014/main" id="{D054FFA1-28F3-70A7-8D58-B8AB94BF8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8803" y="1094391"/>
            <a:ext cx="5000625" cy="466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97;p199">
            <a:extLst>
              <a:ext uri="{FF2B5EF4-FFF2-40B4-BE49-F238E27FC236}">
                <a16:creationId xmlns:a16="http://schemas.microsoft.com/office/drawing/2014/main" id="{5140D581-8B2E-2F0E-804B-BB9A4A19521E}"/>
              </a:ext>
            </a:extLst>
          </p:cNvPr>
          <p:cNvSpPr txBox="1"/>
          <p:nvPr/>
        </p:nvSpPr>
        <p:spPr>
          <a:xfrm>
            <a:off x="531653" y="495858"/>
            <a:ext cx="7153661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Recommendations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68BEEE49-4929-D3F2-33C3-9203AF1F2C8B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8683A784-D9BB-02E6-BED7-43A5B81B681B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A59C317F-4EEB-0320-CFAF-F3B7DDF4EB4E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FACC1AA2-3311-CCDD-4D87-F2DCB131DDB1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849766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307C40-4436-C03F-E7C2-5875B44DF044}"/>
              </a:ext>
            </a:extLst>
          </p:cNvPr>
          <p:cNvSpPr txBox="1"/>
          <p:nvPr/>
        </p:nvSpPr>
        <p:spPr>
          <a:xfrm>
            <a:off x="361968" y="126772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aleway"/>
              <a:buNone/>
              <a:tabLst/>
              <a:defRPr/>
            </a:pPr>
            <a:r>
              <a:rPr kumimoji="0" lang="en-US" sz="4800" b="1" i="1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“Nothing is more devastating to a community than out-of-control crime.”</a:t>
            </a:r>
            <a:endParaRPr kumimoji="0" lang="en-US" sz="4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13" name="Google Shape;1313;p214"/>
          <p:cNvSpPr/>
          <p:nvPr/>
        </p:nvSpPr>
        <p:spPr>
          <a:xfrm rot="-5129187">
            <a:off x="2555257" y="5276968"/>
            <a:ext cx="929566" cy="818074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ln>
                <a:solidFill>
                  <a:schemeClr val="tx1"/>
                </a:solidFill>
              </a:ln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2" name="Google Shape;1312;p214"/>
          <p:cNvSpPr/>
          <p:nvPr/>
        </p:nvSpPr>
        <p:spPr>
          <a:xfrm rot="-4099682">
            <a:off x="3455508" y="5623407"/>
            <a:ext cx="410849" cy="376843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6" name="Google Shape;1306;p214"/>
          <p:cNvSpPr/>
          <p:nvPr/>
        </p:nvSpPr>
        <p:spPr>
          <a:xfrm rot="334051">
            <a:off x="6070665" y="564391"/>
            <a:ext cx="4477767" cy="511017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sx="101000" sy="101000" algn="t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39956CEF-8162-3DAA-F93D-D4A0672764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874" r="21874"/>
          <a:stretch>
            <a:fillRect/>
          </a:stretch>
        </p:blipFill>
        <p:spPr>
          <a:xfrm rot="325581">
            <a:off x="6242811" y="700589"/>
            <a:ext cx="4133709" cy="4806324"/>
          </a:xfrm>
          <a:prstGeom prst="rect">
            <a:avLst/>
          </a:prstGeom>
        </p:spPr>
      </p:pic>
      <p:grpSp>
        <p:nvGrpSpPr>
          <p:cNvPr id="10" name="Google Shape;960;p197">
            <a:extLst>
              <a:ext uri="{FF2B5EF4-FFF2-40B4-BE49-F238E27FC236}">
                <a16:creationId xmlns:a16="http://schemas.microsoft.com/office/drawing/2014/main" id="{1ACB54A0-9B58-A533-047C-84B192C6C6C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11" name="Google Shape;961;p197">
              <a:extLst>
                <a:ext uri="{FF2B5EF4-FFF2-40B4-BE49-F238E27FC236}">
                  <a16:creationId xmlns:a16="http://schemas.microsoft.com/office/drawing/2014/main" id="{2CAFD98B-77A3-0307-E65F-42404EBCF635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62;p197">
              <a:extLst>
                <a:ext uri="{FF2B5EF4-FFF2-40B4-BE49-F238E27FC236}">
                  <a16:creationId xmlns:a16="http://schemas.microsoft.com/office/drawing/2014/main" id="{62D4D105-91C1-A408-2556-8563152E51BB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3" name="Google Shape;963;p197">
              <a:extLst>
                <a:ext uri="{FF2B5EF4-FFF2-40B4-BE49-F238E27FC236}">
                  <a16:creationId xmlns:a16="http://schemas.microsoft.com/office/drawing/2014/main" id="{3BAF09E5-8A1B-0B42-2AB7-D9877E8FCCC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887809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D69AF2D5-0870-007C-086A-1377CA5208CC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8E5BB8DF-16E6-13AD-6206-AAD198887770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2D431F7-2FDC-34DD-3061-4FDE94F4C8D8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FBA34A50-18D8-0F56-B781-953320CAE515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4" name="Google Shape;957;p197" descr="A yellow flower in a dark room&#10;&#10;Description automatically generated">
            <a:extLst>
              <a:ext uri="{FF2B5EF4-FFF2-40B4-BE49-F238E27FC236}">
                <a16:creationId xmlns:a16="http://schemas.microsoft.com/office/drawing/2014/main" id="{1E50BF26-BA38-83B4-6432-F6FAE3FF4E8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t="1736" b="18263"/>
          <a:stretch/>
        </p:blipFill>
        <p:spPr>
          <a:xfrm>
            <a:off x="6594458" y="646643"/>
            <a:ext cx="5597542" cy="5564714"/>
          </a:xfrm>
          <a:prstGeom prst="star16">
            <a:avLst>
              <a:gd name="adj" fmla="val 37500"/>
            </a:avLst>
          </a:prstGeom>
          <a:noFill/>
          <a:ln>
            <a:noFill/>
          </a:ln>
        </p:spPr>
      </p:pic>
      <p:pic>
        <p:nvPicPr>
          <p:cNvPr id="25" name="Google Shape;980;p197" descr="Open quotation mark">
            <a:extLst>
              <a:ext uri="{FF2B5EF4-FFF2-40B4-BE49-F238E27FC236}">
                <a16:creationId xmlns:a16="http://schemas.microsoft.com/office/drawing/2014/main" id="{174A4B6A-F954-E486-41C7-2030090C1525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  <a14:imgEffect>
                      <a14:colorTemperature colorTemp="15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6513474" y="-154409"/>
            <a:ext cx="1850450" cy="1850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6" name="Google Shape;981;p197" descr="Open quotation mark">
            <a:extLst>
              <a:ext uri="{FF2B5EF4-FFF2-40B4-BE49-F238E27FC236}">
                <a16:creationId xmlns:a16="http://schemas.microsoft.com/office/drawing/2014/main" id="{DCC5A3A3-AA86-63A8-3D1C-424E10EB9C0D}"/>
              </a:ext>
            </a:extLst>
          </p:cNvPr>
          <p:cNvPicPr preferRelativeResize="0"/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</a:extLst>
          </a:blip>
          <a:srcRect/>
          <a:stretch/>
        </p:blipFill>
        <p:spPr>
          <a:xfrm rot="10800000">
            <a:off x="10709853" y="5145630"/>
            <a:ext cx="1850450" cy="1850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997;p199">
            <a:extLst>
              <a:ext uri="{FF2B5EF4-FFF2-40B4-BE49-F238E27FC236}">
                <a16:creationId xmlns:a16="http://schemas.microsoft.com/office/drawing/2014/main" id="{BB0FE73E-664B-DCAD-9FF2-CF374A3035EB}"/>
              </a:ext>
            </a:extLst>
          </p:cNvPr>
          <p:cNvSpPr txBox="1"/>
          <p:nvPr/>
        </p:nvSpPr>
        <p:spPr>
          <a:xfrm>
            <a:off x="531653" y="495858"/>
            <a:ext cx="585309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" name="Google Shape;983;p197">
            <a:extLst>
              <a:ext uri="{FF2B5EF4-FFF2-40B4-BE49-F238E27FC236}">
                <a16:creationId xmlns:a16="http://schemas.microsoft.com/office/drawing/2014/main" id="{DBDB78EF-5648-BBAC-BE83-49C117A63D63}"/>
              </a:ext>
            </a:extLst>
          </p:cNvPr>
          <p:cNvSpPr txBox="1"/>
          <p:nvPr/>
        </p:nvSpPr>
        <p:spPr>
          <a:xfrm>
            <a:off x="828318" y="1376476"/>
            <a:ext cx="4505679" cy="465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Although there has been a decrease in th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e number of crimes after the 2</a:t>
            </a:r>
            <a:r>
              <a:rPr lang="en-US" sz="1800" baseline="30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nd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quarter, there is a scope of improvement.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Locations like Streets &amp; Apartments should be under supervision.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Average time to solve a case should be decre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ased to maintain the condition of law.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Domestic crimes should be 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under high priority.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People should also be encouraged to file a complaint in case of  domestic issues.</a:t>
            </a:r>
          </a:p>
        </p:txBody>
      </p:sp>
    </p:spTree>
    <p:extLst>
      <p:ext uri="{BB962C8B-B14F-4D97-AF65-F5344CB8AC3E}">
        <p14:creationId xmlns:p14="http://schemas.microsoft.com/office/powerpoint/2010/main" val="1664366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57;p197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CF25AA56-E73D-2C0B-F237-E6DA12D21CD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t="7799" b="7798"/>
          <a:stretch/>
        </p:blipFill>
        <p:spPr>
          <a:xfrm>
            <a:off x="5061861" y="1059996"/>
            <a:ext cx="7130139" cy="4738007"/>
          </a:xfrm>
          <a:prstGeom prst="plaque">
            <a:avLst>
              <a:gd name="adj" fmla="val 0"/>
            </a:avLst>
          </a:prstGeom>
          <a:noFill/>
          <a:ln>
            <a:noFill/>
          </a:ln>
        </p:spPr>
      </p:pic>
      <p:pic>
        <p:nvPicPr>
          <p:cNvPr id="4" name="Google Shape;959;p197">
            <a:extLst>
              <a:ext uri="{FF2B5EF4-FFF2-40B4-BE49-F238E27FC236}">
                <a16:creationId xmlns:a16="http://schemas.microsoft.com/office/drawing/2014/main" id="{38687341-2613-0295-F925-421FA1FF56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95260" y="5406117"/>
            <a:ext cx="1509654" cy="1041399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pic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D69AF2D5-0870-007C-086A-1377CA5208CC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8E5BB8DF-16E6-13AD-6206-AAD198887770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2D431F7-2FDC-34DD-3061-4FDE94F4C8D8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FBA34A50-18D8-0F56-B781-953320CAE515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9" name="Google Shape;964;p197">
            <a:extLst>
              <a:ext uri="{FF2B5EF4-FFF2-40B4-BE49-F238E27FC236}">
                <a16:creationId xmlns:a16="http://schemas.microsoft.com/office/drawing/2014/main" id="{DC95CC16-3383-D162-8BA9-8FDB20AE98C8}"/>
              </a:ext>
            </a:extLst>
          </p:cNvPr>
          <p:cNvSpPr txBox="1"/>
          <p:nvPr/>
        </p:nvSpPr>
        <p:spPr>
          <a:xfrm>
            <a:off x="531652" y="259291"/>
            <a:ext cx="5564347" cy="98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Aharoni"/>
              <a:buNone/>
            </a:pPr>
            <a:r>
              <a:rPr lang="en-GB" sz="5400" b="1" dirty="0">
                <a:solidFill>
                  <a:schemeClr val="accent2"/>
                </a:solidFill>
                <a:latin typeface="Raleway" pitchFamily="2" charset="0"/>
                <a:ea typeface="Aharoni"/>
                <a:cs typeface="Aharoni"/>
                <a:sym typeface="Aharoni"/>
              </a:rPr>
              <a:t>About</a:t>
            </a:r>
            <a:endParaRPr sz="5400" b="1" i="0" u="none" strike="noStrike" cap="none" dirty="0">
              <a:solidFill>
                <a:schemeClr val="accent2"/>
              </a:solidFill>
              <a:latin typeface="Raleway" pitchFamily="2" charset="0"/>
              <a:ea typeface="Aharoni"/>
              <a:cs typeface="Aharoni"/>
              <a:sym typeface="Aharoni"/>
            </a:endParaRPr>
          </a:p>
        </p:txBody>
      </p:sp>
      <p:sp>
        <p:nvSpPr>
          <p:cNvPr id="24" name="Google Shape;983;p197">
            <a:extLst>
              <a:ext uri="{FF2B5EF4-FFF2-40B4-BE49-F238E27FC236}">
                <a16:creationId xmlns:a16="http://schemas.microsoft.com/office/drawing/2014/main" id="{5F2304C6-9123-103E-3193-C01738C47A5E}"/>
              </a:ext>
            </a:extLst>
          </p:cNvPr>
          <p:cNvSpPr txBox="1"/>
          <p:nvPr/>
        </p:nvSpPr>
        <p:spPr>
          <a:xfrm>
            <a:off x="828319" y="1376476"/>
            <a:ext cx="3972996" cy="410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 year ago in Chicago, the high incidence of crime prompted the government to take decisive action by launching an operation with top-performing police officers.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Proper actions were taken to reduce the crime incidents and improve the living condition in Chicago.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Various 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results were obtained in the form of data and needed to be analyzed to present a report about all the initiatives of the crime department. </a:t>
            </a:r>
          </a:p>
        </p:txBody>
      </p:sp>
    </p:spTree>
    <p:extLst>
      <p:ext uri="{BB962C8B-B14F-4D97-AF65-F5344CB8AC3E}">
        <p14:creationId xmlns:p14="http://schemas.microsoft.com/office/powerpoint/2010/main" val="966739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D69AF2D5-0870-007C-086A-1377CA5208CC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8E5BB8DF-16E6-13AD-6206-AAD198887770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2D431F7-2FDC-34DD-3061-4FDE94F4C8D8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FBA34A50-18D8-0F56-B781-953320CAE515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8" name="Google Shape;997;p199">
            <a:extLst>
              <a:ext uri="{FF2B5EF4-FFF2-40B4-BE49-F238E27FC236}">
                <a16:creationId xmlns:a16="http://schemas.microsoft.com/office/drawing/2014/main" id="{BB0FE73E-664B-DCAD-9FF2-CF374A3035EB}"/>
              </a:ext>
            </a:extLst>
          </p:cNvPr>
          <p:cNvSpPr txBox="1"/>
          <p:nvPr/>
        </p:nvSpPr>
        <p:spPr>
          <a:xfrm>
            <a:off x="531653" y="495858"/>
            <a:ext cx="585309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Reference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" name="Google Shape;983;p197">
            <a:extLst>
              <a:ext uri="{FF2B5EF4-FFF2-40B4-BE49-F238E27FC236}">
                <a16:creationId xmlns:a16="http://schemas.microsoft.com/office/drawing/2014/main" id="{DBDB78EF-5648-BBAC-BE83-49C117A63D63}"/>
              </a:ext>
            </a:extLst>
          </p:cNvPr>
          <p:cNvSpPr txBox="1"/>
          <p:nvPr/>
        </p:nvSpPr>
        <p:spPr>
          <a:xfrm>
            <a:off x="828318" y="1376476"/>
            <a:ext cx="4505679" cy="465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27343E"/>
              </a:buClr>
              <a:buSzPts val="1400"/>
              <a:buChar char="●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www.wikipedia.com</a:t>
            </a: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27343E"/>
              </a:buClr>
              <a:buSzPts val="1400"/>
              <a:buChar char="●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www.github.com</a:t>
            </a: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27343E"/>
              </a:buClr>
              <a:buSzPts val="1400"/>
              <a:buChar char="●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www.kaggle.com</a:t>
            </a: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27343E"/>
              </a:buClr>
              <a:buSzPts val="1400"/>
              <a:buChar char="●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www.analyticsvidya.com</a:t>
            </a:r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226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D69AF2D5-0870-007C-086A-1377CA5208CC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8E5BB8DF-16E6-13AD-6206-AAD198887770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2D431F7-2FDC-34DD-3061-4FDE94F4C8D8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FBA34A50-18D8-0F56-B781-953320CAE515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8" name="Google Shape;997;p199">
            <a:extLst>
              <a:ext uri="{FF2B5EF4-FFF2-40B4-BE49-F238E27FC236}">
                <a16:creationId xmlns:a16="http://schemas.microsoft.com/office/drawing/2014/main" id="{BB0FE73E-664B-DCAD-9FF2-CF374A3035EB}"/>
              </a:ext>
            </a:extLst>
          </p:cNvPr>
          <p:cNvSpPr txBox="1"/>
          <p:nvPr/>
        </p:nvSpPr>
        <p:spPr>
          <a:xfrm>
            <a:off x="531653" y="495858"/>
            <a:ext cx="6718233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2"/>
                </a:solidFill>
                <a:latin typeface="Raleway" pitchFamily="2" charset="0"/>
                <a:cs typeface="Aharoni"/>
                <a:sym typeface="Raleway"/>
              </a:rPr>
              <a:t>Problem</a:t>
            </a:r>
            <a:r>
              <a:rPr lang="en-GB" sz="5400" b="1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5400" b="1" dirty="0">
                <a:solidFill>
                  <a:schemeClr val="accent2"/>
                </a:solidFill>
                <a:latin typeface="Raleway" pitchFamily="2" charset="0"/>
                <a:cs typeface="Aharoni"/>
                <a:sym typeface="Raleway"/>
              </a:rPr>
              <a:t>Statement</a:t>
            </a:r>
            <a:endParaRPr sz="5400" b="1" dirty="0">
              <a:solidFill>
                <a:schemeClr val="accent2"/>
              </a:solidFill>
              <a:latin typeface="Raleway" pitchFamily="2" charset="0"/>
              <a:cs typeface="Aharoni"/>
              <a:sym typeface="Raleway"/>
            </a:endParaRPr>
          </a:p>
        </p:txBody>
      </p:sp>
      <p:sp>
        <p:nvSpPr>
          <p:cNvPr id="29" name="Google Shape;983;p197">
            <a:extLst>
              <a:ext uri="{FF2B5EF4-FFF2-40B4-BE49-F238E27FC236}">
                <a16:creationId xmlns:a16="http://schemas.microsoft.com/office/drawing/2014/main" id="{DBDB78EF-5648-BBAC-BE83-49C117A63D63}"/>
              </a:ext>
            </a:extLst>
          </p:cNvPr>
          <p:cNvSpPr txBox="1"/>
          <p:nvPr/>
        </p:nvSpPr>
        <p:spPr>
          <a:xfrm>
            <a:off x="828318" y="1376476"/>
            <a:ext cx="4919337" cy="410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government wants to analyze the changes and improvements in crime rates.  The government is seeking the following objectives from the analysis: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If the case-solving time improved.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What are the localities where the crime rate was higher.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What can be the measures that can be taken to improve the crimes further.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A4AAF07-E2AD-281E-AA55-326A1FBDBDC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888502" y="1182621"/>
            <a:ext cx="4920178" cy="5179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08879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17;p201">
            <a:extLst>
              <a:ext uri="{FF2B5EF4-FFF2-40B4-BE49-F238E27FC236}">
                <a16:creationId xmlns:a16="http://schemas.microsoft.com/office/drawing/2014/main" id="{214B2505-94EC-E572-A66B-D50EA7F87101}"/>
              </a:ext>
            </a:extLst>
          </p:cNvPr>
          <p:cNvSpPr txBox="1"/>
          <p:nvPr/>
        </p:nvSpPr>
        <p:spPr>
          <a:xfrm>
            <a:off x="715435" y="547725"/>
            <a:ext cx="6360279" cy="10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Criminal Instances</a:t>
            </a:r>
            <a:endParaRPr sz="50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1018;p201">
            <a:extLst>
              <a:ext uri="{FF2B5EF4-FFF2-40B4-BE49-F238E27FC236}">
                <a16:creationId xmlns:a16="http://schemas.microsoft.com/office/drawing/2014/main" id="{D86CF0C9-919F-F396-E9E8-817363711119}"/>
              </a:ext>
            </a:extLst>
          </p:cNvPr>
          <p:cNvSpPr/>
          <p:nvPr/>
        </p:nvSpPr>
        <p:spPr>
          <a:xfrm>
            <a:off x="5213938" y="4459770"/>
            <a:ext cx="473938" cy="4739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019;p201">
            <a:extLst>
              <a:ext uri="{FF2B5EF4-FFF2-40B4-BE49-F238E27FC236}">
                <a16:creationId xmlns:a16="http://schemas.microsoft.com/office/drawing/2014/main" id="{CDD43731-B122-6BB1-AD1E-56CE6276D8EA}"/>
              </a:ext>
            </a:extLst>
          </p:cNvPr>
          <p:cNvSpPr/>
          <p:nvPr/>
        </p:nvSpPr>
        <p:spPr>
          <a:xfrm>
            <a:off x="5848906" y="4198776"/>
            <a:ext cx="247092" cy="24709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1024;p201">
            <a:extLst>
              <a:ext uri="{FF2B5EF4-FFF2-40B4-BE49-F238E27FC236}">
                <a16:creationId xmlns:a16="http://schemas.microsoft.com/office/drawing/2014/main" id="{019E444A-3797-6CE9-4ACE-ED4852388CF5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rgbClr val="0B0B0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8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339650" y="5877506"/>
            <a:ext cx="1491528" cy="866049"/>
          </a:xfrm>
          <a:prstGeom prst="rect">
            <a:avLst/>
          </a:prstGeom>
          <a:noFill/>
          <a:ln>
            <a:noFill/>
          </a:ln>
          <a:effectLst>
            <a:glow>
              <a:schemeClr val="bg1">
                <a:alpha val="99000"/>
              </a:schemeClr>
            </a:glow>
          </a:effectLst>
        </p:spPr>
      </p:pic>
      <p:pic>
        <p:nvPicPr>
          <p:cNvPr id="29" name="Picture Placeholder 4">
            <a:extLst>
              <a:ext uri="{FF2B5EF4-FFF2-40B4-BE49-F238E27FC236}">
                <a16:creationId xmlns:a16="http://schemas.microsoft.com/office/drawing/2014/main" id="{CA85552B-F8F3-C521-74ED-1D689A3206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9" t="310" r="21747" b="7475"/>
          <a:stretch/>
        </p:blipFill>
        <p:spPr>
          <a:xfrm>
            <a:off x="733052" y="1842453"/>
            <a:ext cx="2704724" cy="317309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30" name="Picture Placeholder 8">
            <a:extLst>
              <a:ext uri="{FF2B5EF4-FFF2-40B4-BE49-F238E27FC236}">
                <a16:creationId xmlns:a16="http://schemas.microsoft.com/office/drawing/2014/main" id="{CBD5E2BA-D0C7-49A0-7822-84E02F8BF4C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1787" r="21787"/>
          <a:stretch>
            <a:fillRect/>
          </a:stretch>
        </p:blipFill>
        <p:spPr>
          <a:xfrm>
            <a:off x="3559180" y="1842449"/>
            <a:ext cx="2704724" cy="317309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31" name="Picture Placeholder 12">
            <a:extLst>
              <a:ext uri="{FF2B5EF4-FFF2-40B4-BE49-F238E27FC236}">
                <a16:creationId xmlns:a16="http://schemas.microsoft.com/office/drawing/2014/main" id="{B7AE6B6A-C2C0-15A3-90B6-59894F1934D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4414" r="24414"/>
          <a:stretch>
            <a:fillRect/>
          </a:stretch>
        </p:blipFill>
        <p:spPr>
          <a:xfrm>
            <a:off x="6385308" y="1842450"/>
            <a:ext cx="2704724" cy="317309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pic>
        <p:nvPicPr>
          <p:cNvPr id="32" name="Picture Placeholder 16">
            <a:extLst>
              <a:ext uri="{FF2B5EF4-FFF2-40B4-BE49-F238E27FC236}">
                <a16:creationId xmlns:a16="http://schemas.microsoft.com/office/drawing/2014/main" id="{9B852403-26B0-8C15-27CD-114D9F82EEB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1572" r="21572"/>
          <a:stretch>
            <a:fillRect/>
          </a:stretch>
        </p:blipFill>
        <p:spPr>
          <a:xfrm>
            <a:off x="9211436" y="1842451"/>
            <a:ext cx="2704724" cy="3173099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8AB9658-959A-B518-3831-68FC0E66CC16}"/>
              </a:ext>
            </a:extLst>
          </p:cNvPr>
          <p:cNvSpPr txBox="1"/>
          <p:nvPr/>
        </p:nvSpPr>
        <p:spPr>
          <a:xfrm>
            <a:off x="881743" y="5163889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ROBBERY</a:t>
            </a:r>
            <a:endParaRPr lang="en-IN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76D095D-D9DB-6594-29AA-0CECDD4A30AC}"/>
              </a:ext>
            </a:extLst>
          </p:cNvPr>
          <p:cNvSpPr txBox="1"/>
          <p:nvPr/>
        </p:nvSpPr>
        <p:spPr>
          <a:xfrm>
            <a:off x="9346198" y="5163889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THEFT</a:t>
            </a:r>
            <a:endParaRPr lang="en-IN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F25FEF-7939-5160-1105-88D198FA305F}"/>
              </a:ext>
            </a:extLst>
          </p:cNvPr>
          <p:cNvSpPr txBox="1"/>
          <p:nvPr/>
        </p:nvSpPr>
        <p:spPr>
          <a:xfrm>
            <a:off x="6524713" y="5163889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NARCOTICS</a:t>
            </a:r>
            <a:endParaRPr lang="en-IN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6455209-B43A-26DE-C097-8611A19BFCDA}"/>
              </a:ext>
            </a:extLst>
          </p:cNvPr>
          <p:cNvSpPr txBox="1"/>
          <p:nvPr/>
        </p:nvSpPr>
        <p:spPr>
          <a:xfrm>
            <a:off x="3703228" y="5167558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MURDER</a:t>
            </a:r>
            <a:endParaRPr lang="en-IN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7" name="Google Shape;960;p197">
            <a:extLst>
              <a:ext uri="{FF2B5EF4-FFF2-40B4-BE49-F238E27FC236}">
                <a16:creationId xmlns:a16="http://schemas.microsoft.com/office/drawing/2014/main" id="{D87B40ED-B054-6D45-6797-36F865EEC079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38" name="Google Shape;961;p197">
              <a:extLst>
                <a:ext uri="{FF2B5EF4-FFF2-40B4-BE49-F238E27FC236}">
                  <a16:creationId xmlns:a16="http://schemas.microsoft.com/office/drawing/2014/main" id="{6E8ECC04-D19A-106E-B666-35B679AA4FB3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962;p197">
              <a:extLst>
                <a:ext uri="{FF2B5EF4-FFF2-40B4-BE49-F238E27FC236}">
                  <a16:creationId xmlns:a16="http://schemas.microsoft.com/office/drawing/2014/main" id="{74BB4326-19D7-CE0D-4022-8A6E21B74E54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0" name="Google Shape;963;p197">
              <a:extLst>
                <a:ext uri="{FF2B5EF4-FFF2-40B4-BE49-F238E27FC236}">
                  <a16:creationId xmlns:a16="http://schemas.microsoft.com/office/drawing/2014/main" id="{E93D7C2F-4159-EBB4-04B2-3ABCF6E38922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42" name="Google Shape;1024;p201">
            <a:extLst>
              <a:ext uri="{FF2B5EF4-FFF2-40B4-BE49-F238E27FC236}">
                <a16:creationId xmlns:a16="http://schemas.microsoft.com/office/drawing/2014/main" id="{9E18B112-BAC5-9014-CC67-75AA83D478C0}"/>
              </a:ext>
            </a:extLst>
          </p:cNvPr>
          <p:cNvPicPr preferRelativeResize="0"/>
          <p:nvPr/>
        </p:nvPicPr>
        <p:blipFill rotWithShape="1">
          <a:blip r:embed="rId2">
            <a:alphaModFix/>
            <a:duotone>
              <a:prstClr val="black"/>
              <a:srgbClr val="0B0B0B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 smoothness="8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818034" y="72010"/>
            <a:ext cx="1491528" cy="866049"/>
          </a:xfrm>
          <a:prstGeom prst="rect">
            <a:avLst/>
          </a:prstGeom>
          <a:noFill/>
          <a:ln>
            <a:noFill/>
          </a:ln>
          <a:effectLst>
            <a:glow>
              <a:schemeClr val="bg1">
                <a:alpha val="99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427107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FEB76973-2769-6647-980B-D76FE6FF4BF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5908" b="5908"/>
          <a:stretch>
            <a:fillRect/>
          </a:stretch>
        </p:blipFill>
        <p:spPr>
          <a:xfrm rot="10800000">
            <a:off x="4991100" y="0"/>
            <a:ext cx="7200900" cy="6858000"/>
          </a:xfrm>
        </p:spPr>
      </p:pic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339C0606-AB00-2376-341F-404F57012AC6}"/>
              </a:ext>
            </a:extLst>
          </p:cNvPr>
          <p:cNvSpPr txBox="1"/>
          <p:nvPr/>
        </p:nvSpPr>
        <p:spPr>
          <a:xfrm>
            <a:off x="531653" y="495858"/>
            <a:ext cx="585309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Data Overview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" name="Google Shape;960;p197">
            <a:extLst>
              <a:ext uri="{FF2B5EF4-FFF2-40B4-BE49-F238E27FC236}">
                <a16:creationId xmlns:a16="http://schemas.microsoft.com/office/drawing/2014/main" id="{8F49FF0C-F156-0818-EEAC-74F39DFA7CC4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5" name="Google Shape;961;p197">
              <a:extLst>
                <a:ext uri="{FF2B5EF4-FFF2-40B4-BE49-F238E27FC236}">
                  <a16:creationId xmlns:a16="http://schemas.microsoft.com/office/drawing/2014/main" id="{0B57E4DB-2F13-CE96-EFBD-4D9D2FB99039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62;p197">
              <a:extLst>
                <a:ext uri="{FF2B5EF4-FFF2-40B4-BE49-F238E27FC236}">
                  <a16:creationId xmlns:a16="http://schemas.microsoft.com/office/drawing/2014/main" id="{59B6A3EB-ADB9-652E-F6C0-B769AEDD126F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" name="Google Shape;963;p197">
              <a:extLst>
                <a:ext uri="{FF2B5EF4-FFF2-40B4-BE49-F238E27FC236}">
                  <a16:creationId xmlns:a16="http://schemas.microsoft.com/office/drawing/2014/main" id="{1CDA4867-5D98-C3BC-9ED2-AC895D7C3A62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" name="Google Shape;983;p197">
            <a:extLst>
              <a:ext uri="{FF2B5EF4-FFF2-40B4-BE49-F238E27FC236}">
                <a16:creationId xmlns:a16="http://schemas.microsoft.com/office/drawing/2014/main" id="{39DBB7A2-A41F-F757-4E11-61860D8AAFFF}"/>
              </a:ext>
            </a:extLst>
          </p:cNvPr>
          <p:cNvSpPr txBox="1"/>
          <p:nvPr/>
        </p:nvSpPr>
        <p:spPr>
          <a:xfrm>
            <a:off x="828319" y="1376476"/>
            <a:ext cx="3972996" cy="498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crime_data_2022 dataset allows for an in-depth understanding of the crime reporting in Chicago.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d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ata consist of 20 columns with information regarding the location, date and time, type of crime etc.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crime department of Chicago operates in 22 districts.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28 different types of crime cases were reported in the year 2022.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data also includes Domestic &amp; Arrest columns to differentiate between domestic and non-domestic cases and was there any arrest or not pertaining to the crime.  </a:t>
            </a:r>
          </a:p>
        </p:txBody>
      </p:sp>
    </p:spTree>
    <p:extLst>
      <p:ext uri="{BB962C8B-B14F-4D97-AF65-F5344CB8AC3E}">
        <p14:creationId xmlns:p14="http://schemas.microsoft.com/office/powerpoint/2010/main" val="17759002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10E180-0582-3329-3054-A7F6BECA13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4122371"/>
              </p:ext>
            </p:extLst>
          </p:nvPr>
        </p:nvGraphicFramePr>
        <p:xfrm>
          <a:off x="879422" y="1415144"/>
          <a:ext cx="10929258" cy="4946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171745DB-4188-B9CB-6F40-CA439752EEE1}"/>
              </a:ext>
            </a:extLst>
          </p:cNvPr>
          <p:cNvSpPr txBox="1"/>
          <p:nvPr/>
        </p:nvSpPr>
        <p:spPr>
          <a:xfrm>
            <a:off x="531654" y="495858"/>
            <a:ext cx="4769690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i="0" u="none" strike="noStrike" cap="none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Methodology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" name="Google Shape;960;p197">
            <a:extLst>
              <a:ext uri="{FF2B5EF4-FFF2-40B4-BE49-F238E27FC236}">
                <a16:creationId xmlns:a16="http://schemas.microsoft.com/office/drawing/2014/main" id="{BD8A7053-985D-E2F7-833A-44A66737DA40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5" name="Google Shape;961;p197">
              <a:extLst>
                <a:ext uri="{FF2B5EF4-FFF2-40B4-BE49-F238E27FC236}">
                  <a16:creationId xmlns:a16="http://schemas.microsoft.com/office/drawing/2014/main" id="{005180D2-6797-6DEF-C16A-61FD80BD1CA5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62;p197">
              <a:extLst>
                <a:ext uri="{FF2B5EF4-FFF2-40B4-BE49-F238E27FC236}">
                  <a16:creationId xmlns:a16="http://schemas.microsoft.com/office/drawing/2014/main" id="{97B6FB57-0D7B-C015-FEC2-A37252C28C14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" name="Google Shape;963;p197">
              <a:extLst>
                <a:ext uri="{FF2B5EF4-FFF2-40B4-BE49-F238E27FC236}">
                  <a16:creationId xmlns:a16="http://schemas.microsoft.com/office/drawing/2014/main" id="{D83E2C81-4C17-A0D8-BA0F-63945128D95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242869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685974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Objective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229995"/>
            <a:ext cx="4919337" cy="5286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Crime Type Analysis: Assess the frequency of each crime type to identify the most prevalent crimes occurring in the area.</a:t>
            </a: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It can be clearly seen that the THEFT &amp; BATTERY cases are the most prevalent ones.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There are 3513 THEFT  and 3073 BATTERY cases registered in the year 2022.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Deploy a greater number of patrol officers near residential &amp; commercial areas to decrease the incidents of theft.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Patrolling should be done at regular intervals.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Stricter actions should be taken against the criminals.</a:t>
            </a: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0E665C0-AAF0-3127-4F26-FFD00558DB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77" y="1473403"/>
            <a:ext cx="5733415" cy="429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46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685974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Objective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3"/>
            <a:ext cx="4919337" cy="410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Arrest Rate Evaluation: Analyze the percentage of reported incidents that have resulted in an arrest to gauge law enforcement effectiveness.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Only 12.14% of the total cases 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reported 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had an arrest.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It is evident through this chart that the total arrest rate in Chicago is less. </a:t>
            </a: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0F737E5-3192-DB5E-0BCF-40785F401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46" y="1473403"/>
            <a:ext cx="5421086" cy="374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26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97;p199">
            <a:extLst>
              <a:ext uri="{FF2B5EF4-FFF2-40B4-BE49-F238E27FC236}">
                <a16:creationId xmlns:a16="http://schemas.microsoft.com/office/drawing/2014/main" id="{A503983F-261A-B975-53C1-2FC42E00894C}"/>
              </a:ext>
            </a:extLst>
          </p:cNvPr>
          <p:cNvSpPr txBox="1"/>
          <p:nvPr/>
        </p:nvSpPr>
        <p:spPr>
          <a:xfrm>
            <a:off x="531653" y="495858"/>
            <a:ext cx="6859747" cy="68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995"/>
              <a:buFont typeface="Raleway"/>
              <a:buNone/>
            </a:pPr>
            <a:r>
              <a:rPr lang="en-GB" sz="5400" b="1" dirty="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Objective Questions</a:t>
            </a:r>
            <a:endParaRPr sz="5400" b="1" i="0" u="none" strike="noStrike" cap="none" dirty="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983;p197">
            <a:extLst>
              <a:ext uri="{FF2B5EF4-FFF2-40B4-BE49-F238E27FC236}">
                <a16:creationId xmlns:a16="http://schemas.microsoft.com/office/drawing/2014/main" id="{83C70D2E-7A0F-4E68-042D-ACD0CD15FD0A}"/>
              </a:ext>
            </a:extLst>
          </p:cNvPr>
          <p:cNvSpPr txBox="1"/>
          <p:nvPr/>
        </p:nvSpPr>
        <p:spPr>
          <a:xfrm>
            <a:off x="828319" y="1473403"/>
            <a:ext cx="4919337" cy="410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Wingdings" panose="05000000000000000000" pitchFamily="2" charset="2"/>
              <a:buChar char="Ø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What is the average time between reporting and solving a case as per the data?</a:t>
            </a: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endParaRPr lang="en-US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1200"/>
              </a:spcAft>
              <a:buClr>
                <a:schemeClr val="lt1"/>
              </a:buClr>
              <a:buSzPts val="2800"/>
            </a:pPr>
            <a:r>
              <a:rPr lang="en-US" sz="1800" b="1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Key Takeaways</a:t>
            </a: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: -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It takes almost half a year to solve a single cas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e in the area.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800" u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This data shows that there is burden of pending cases 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on the crime department.</a:t>
            </a:r>
          </a:p>
          <a:p>
            <a:pPr marL="285750" indent="-285750">
              <a:spcAft>
                <a:spcPts val="1200"/>
              </a:spcAft>
              <a:buClr>
                <a:schemeClr val="lt1"/>
              </a:buClr>
              <a:buSzPts val="2800"/>
              <a:buFont typeface="Arial" panose="020B0604020202020204" pitchFamily="34" charset="0"/>
              <a:buChar char="•"/>
            </a:pPr>
            <a:endParaRPr lang="en-US" sz="1800" u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oogle Shape;960;p197">
            <a:extLst>
              <a:ext uri="{FF2B5EF4-FFF2-40B4-BE49-F238E27FC236}">
                <a16:creationId xmlns:a16="http://schemas.microsoft.com/office/drawing/2014/main" id="{2153C086-4E3B-8AFD-390D-7E97122A36A6}"/>
              </a:ext>
            </a:extLst>
          </p:cNvPr>
          <p:cNvGrpSpPr/>
          <p:nvPr/>
        </p:nvGrpSpPr>
        <p:grpSpPr>
          <a:xfrm>
            <a:off x="383320" y="1887156"/>
            <a:ext cx="296666" cy="3148069"/>
            <a:chOff x="383320" y="1887156"/>
            <a:chExt cx="296666" cy="3148069"/>
          </a:xfrm>
        </p:grpSpPr>
        <p:sp>
          <p:nvSpPr>
            <p:cNvPr id="6" name="Google Shape;961;p197">
              <a:extLst>
                <a:ext uri="{FF2B5EF4-FFF2-40B4-BE49-F238E27FC236}">
                  <a16:creationId xmlns:a16="http://schemas.microsoft.com/office/drawing/2014/main" id="{086F1F0D-8E49-86BC-FD17-69B52441B741}"/>
                </a:ext>
              </a:extLst>
            </p:cNvPr>
            <p:cNvSpPr/>
            <p:nvPr/>
          </p:nvSpPr>
          <p:spPr>
            <a:xfrm>
              <a:off x="383320" y="1887156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62;p197">
              <a:extLst>
                <a:ext uri="{FF2B5EF4-FFF2-40B4-BE49-F238E27FC236}">
                  <a16:creationId xmlns:a16="http://schemas.microsoft.com/office/drawing/2014/main" id="{9740A2A0-6B2C-27DC-E4D2-CEF7B9719493}"/>
                </a:ext>
              </a:extLst>
            </p:cNvPr>
            <p:cNvSpPr/>
            <p:nvPr/>
          </p:nvSpPr>
          <p:spPr>
            <a:xfrm>
              <a:off x="383320" y="4738559"/>
              <a:ext cx="296666" cy="296666"/>
            </a:xfrm>
            <a:prstGeom prst="ellipse">
              <a:avLst/>
            </a:prstGeom>
            <a:solidFill>
              <a:srgbClr val="171616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" name="Google Shape;963;p197">
              <a:extLst>
                <a:ext uri="{FF2B5EF4-FFF2-40B4-BE49-F238E27FC236}">
                  <a16:creationId xmlns:a16="http://schemas.microsoft.com/office/drawing/2014/main" id="{0A34619C-5AC6-7EBC-0855-1DA50D5C34B9}"/>
                </a:ext>
              </a:extLst>
            </p:cNvPr>
            <p:cNvCxnSpPr/>
            <p:nvPr/>
          </p:nvCxnSpPr>
          <p:spPr>
            <a:xfrm>
              <a:off x="531653" y="2149023"/>
              <a:ext cx="0" cy="2643686"/>
            </a:xfrm>
            <a:prstGeom prst="straightConnector1">
              <a:avLst/>
            </a:prstGeom>
            <a:noFill/>
            <a:ln w="136525" cap="rnd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" name="Rectangle: Beveled 1">
            <a:extLst>
              <a:ext uri="{FF2B5EF4-FFF2-40B4-BE49-F238E27FC236}">
                <a16:creationId xmlns:a16="http://schemas.microsoft.com/office/drawing/2014/main" id="{3B4271A4-D24E-D266-2EEB-3D31D1F902C7}"/>
              </a:ext>
            </a:extLst>
          </p:cNvPr>
          <p:cNvSpPr/>
          <p:nvPr/>
        </p:nvSpPr>
        <p:spPr>
          <a:xfrm>
            <a:off x="7717971" y="2035489"/>
            <a:ext cx="3418114" cy="2886202"/>
          </a:xfrm>
          <a:prstGeom prst="beve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201.64</a:t>
            </a:r>
          </a:p>
          <a:p>
            <a:pPr algn="ctr"/>
            <a:r>
              <a:rPr lang="en-US" sz="2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Average days in Solving Case</a:t>
            </a:r>
            <a:endParaRPr lang="en-IN" sz="20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54924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995</Words>
  <Application>Microsoft Office PowerPoint</Application>
  <PresentationFormat>Widescreen</PresentationFormat>
  <Paragraphs>97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Garamond</vt:lpstr>
      <vt:lpstr>Arial</vt:lpstr>
      <vt:lpstr>Raleway</vt:lpstr>
      <vt:lpstr>Calibri</vt:lpstr>
      <vt:lpstr>Century Gothic</vt:lpstr>
      <vt:lpstr>Aharoni</vt:lpstr>
      <vt:lpstr>Wingdings</vt:lpstr>
      <vt:lpstr>Savon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Ekansh Agnihotri</cp:lastModifiedBy>
  <cp:revision>7</cp:revision>
  <dcterms:modified xsi:type="dcterms:W3CDTF">2024-08-30T08:33:08Z</dcterms:modified>
</cp:coreProperties>
</file>